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  <p:sldMasterId id="214748368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Kanit Medium"/>
      <p:regular r:id="rId35"/>
      <p:bold r:id="rId36"/>
      <p:italic r:id="rId37"/>
      <p:boldItalic r:id="rId38"/>
    </p:embeddedFont>
    <p:embeddedFont>
      <p:font typeface="Helvetica Neue"/>
      <p:regular r:id="rId39"/>
      <p:bold r:id="rId40"/>
      <p:italic r:id="rId41"/>
      <p:boldItalic r:id="rId42"/>
    </p:embeddedFont>
    <p:embeddedFont>
      <p:font typeface="Kanit"/>
      <p:regular r:id="rId43"/>
      <p:bold r:id="rId44"/>
      <p:italic r:id="rId45"/>
      <p:boldItalic r:id="rId46"/>
    </p:embeddedFont>
    <p:embeddedFont>
      <p:font typeface="Open Sans Light"/>
      <p:regular r:id="rId47"/>
      <p:bold r:id="rId48"/>
      <p:italic r:id="rId49"/>
      <p:boldItalic r:id="rId50"/>
    </p:embeddedFont>
    <p:embeddedFont>
      <p:font typeface="Open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.fntdata"/><Relationship Id="rId42" Type="http://schemas.openxmlformats.org/officeDocument/2006/relationships/font" Target="fonts/HelveticaNeue-boldItalic.fntdata"/><Relationship Id="rId41" Type="http://schemas.openxmlformats.org/officeDocument/2006/relationships/font" Target="fonts/HelveticaNeue-italic.fntdata"/><Relationship Id="rId44" Type="http://schemas.openxmlformats.org/officeDocument/2006/relationships/font" Target="fonts/Kanit-bold.fntdata"/><Relationship Id="rId43" Type="http://schemas.openxmlformats.org/officeDocument/2006/relationships/font" Target="fonts/Kanit-regular.fntdata"/><Relationship Id="rId46" Type="http://schemas.openxmlformats.org/officeDocument/2006/relationships/font" Target="fonts/Kanit-boldItalic.fntdata"/><Relationship Id="rId45" Type="http://schemas.openxmlformats.org/officeDocument/2006/relationships/font" Target="fonts/Kani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OpenSansLight-bold.fntdata"/><Relationship Id="rId47" Type="http://schemas.openxmlformats.org/officeDocument/2006/relationships/font" Target="fonts/OpenSansLight-regular.fntdata"/><Relationship Id="rId49" Type="http://schemas.openxmlformats.org/officeDocument/2006/relationships/font" Target="fonts/OpenSansLigh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KanitMedium-regular.fntdata"/><Relationship Id="rId34" Type="http://schemas.openxmlformats.org/officeDocument/2006/relationships/slide" Target="slides/slide28.xml"/><Relationship Id="rId37" Type="http://schemas.openxmlformats.org/officeDocument/2006/relationships/font" Target="fonts/KanitMedium-italic.fntdata"/><Relationship Id="rId36" Type="http://schemas.openxmlformats.org/officeDocument/2006/relationships/font" Target="fonts/KanitMedium-bold.fntdata"/><Relationship Id="rId39" Type="http://schemas.openxmlformats.org/officeDocument/2006/relationships/font" Target="fonts/HelveticaNeue-regular.fntdata"/><Relationship Id="rId38" Type="http://schemas.openxmlformats.org/officeDocument/2006/relationships/font" Target="fonts/Kanit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penSans-regular.fntdata"/><Relationship Id="rId50" Type="http://schemas.openxmlformats.org/officeDocument/2006/relationships/font" Target="fonts/OpenSansLight-boldItalic.fntdata"/><Relationship Id="rId53" Type="http://schemas.openxmlformats.org/officeDocument/2006/relationships/font" Target="fonts/OpenSans-italic.fntdata"/><Relationship Id="rId52" Type="http://schemas.openxmlformats.org/officeDocument/2006/relationships/font" Target="fonts/OpenSan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Open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3116d6da0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3116d6da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3116d6da0_0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3116d6da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3116d6da0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03116d6da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3116d6da0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3116d6da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3116d6da0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3116d6da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3116d6da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3116d6da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3116d6da0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03116d6da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3116d6da0_0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3116d6da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3116d6da0_0_1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03116d6da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3116d6da0_0_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3116d6da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9cc07a7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9cc07a7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3116d6da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03116d6da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3116d6da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03116d6da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3116d6da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03116d6da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3116d6da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03116d6da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3116d6da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3116d6da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3116d6da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03116d6da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3116d6da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03116d6da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3116d6da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03116d6da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3116d6da0_0_1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3116d6da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d56927a4e2_1_3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d56927a4e2_1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d56927a4e2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d56927a4e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489b24916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0489b24916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489b24916_0_1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489b2491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3116d6da0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03116d6da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3116d6da0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3116d6da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3116d6da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3116d6da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400050"/>
            <a:ext cx="8001000" cy="159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905000" y="2171700"/>
            <a:ext cx="53340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85800" y="800100"/>
            <a:ext cx="7772400" cy="108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4000"/>
              <a:buFont typeface="Open Sans"/>
              <a:buNone/>
              <a:defRPr b="0" sz="40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2"/>
          <p:cNvSpPr txBox="1"/>
          <p:nvPr>
            <p:ph idx="2" type="subTitle"/>
          </p:nvPr>
        </p:nvSpPr>
        <p:spPr>
          <a:xfrm>
            <a:off x="1524000" y="3543300"/>
            <a:ext cx="60198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3" type="subTitle"/>
          </p:nvPr>
        </p:nvSpPr>
        <p:spPr>
          <a:xfrm>
            <a:off x="2133600" y="3028950"/>
            <a:ext cx="4876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457200" y="1714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 i="0" sz="4000" u="none" cap="none" strike="noStrike">
                <a:solidFill>
                  <a:srgbClr val="005EF6"/>
                </a:solidFill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457200" y="1143000"/>
            <a:ext cx="82296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82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 i="0" sz="3200" u="none" cap="none" strike="noStrike">
                <a:solidFill>
                  <a:schemeClr val="dk1"/>
                </a:solidFill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▪"/>
              <a:defRPr i="0" sz="2800" u="none" cap="none" strike="noStrike">
                <a:solidFill>
                  <a:schemeClr val="dk1"/>
                </a:solidFill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o"/>
              <a:defRPr i="0" sz="2400" u="none" cap="none" strike="noStrike">
                <a:solidFill>
                  <a:schemeClr val="dk1"/>
                </a:solidFill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457200" y="491490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78" name="Google Shape;78;p15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5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3" name="Google Shape;83;p16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6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6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8" name="Google Shape;88;p17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7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-Azure">
  <p:cSld name="Title &amp; Bullets-Azur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Kanit Medium"/>
              <a:buNone/>
              <a:defRPr sz="2600">
                <a:solidFill>
                  <a:srgbClr val="000000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700"/>
              <a:buFont typeface="Kanit"/>
              <a:buNone/>
              <a:defRPr sz="1700">
                <a:solidFill>
                  <a:srgbClr val="929292"/>
                </a:solidFill>
                <a:latin typeface="Kanit"/>
                <a:ea typeface="Kanit"/>
                <a:cs typeface="Kanit"/>
                <a:sym typeface="Kanit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1253765" y="1591353"/>
            <a:ext cx="66366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47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1pPr>
            <a:lvl2pPr indent="-247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2pPr>
            <a:lvl3pPr indent="-2476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3pPr>
            <a:lvl4pPr indent="-24765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4pPr>
            <a:lvl5pPr indent="-24765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pic>
        <p:nvPicPr>
          <p:cNvPr descr="Image" id="98" name="Google Shape;98;p19"/>
          <p:cNvPicPr preferRelativeResize="0"/>
          <p:nvPr/>
        </p:nvPicPr>
        <p:blipFill rotWithShape="1">
          <a:blip r:embed="rId2">
            <a:alphaModFix amt="31640"/>
          </a:blip>
          <a:srcRect b="63719" l="43029" r="0" t="0"/>
          <a:stretch/>
        </p:blipFill>
        <p:spPr>
          <a:xfrm>
            <a:off x="-31956" y="3564209"/>
            <a:ext cx="2188254" cy="1609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9" name="Google Shape;99;p19"/>
          <p:cNvPicPr preferRelativeResize="0"/>
          <p:nvPr/>
        </p:nvPicPr>
        <p:blipFill rotWithShape="1">
          <a:blip r:embed="rId3">
            <a:alphaModFix/>
          </a:blip>
          <a:srcRect b="65321" l="43181" r="0" t="3970"/>
          <a:stretch/>
        </p:blipFill>
        <p:spPr>
          <a:xfrm>
            <a:off x="-5287" y="3953961"/>
            <a:ext cx="1984825" cy="1209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0" name="Google Shape;100;p19"/>
          <p:cNvPicPr preferRelativeResize="0"/>
          <p:nvPr/>
        </p:nvPicPr>
        <p:blipFill rotWithShape="1">
          <a:blip r:embed="rId4">
            <a:alphaModFix amt="26710"/>
          </a:blip>
          <a:srcRect b="0" l="8583" r="20770" t="24590"/>
          <a:stretch/>
        </p:blipFill>
        <p:spPr>
          <a:xfrm rot="2106625">
            <a:off x="5075670" y="-731840"/>
            <a:ext cx="4951553" cy="3616671"/>
          </a:xfrm>
          <a:custGeom>
            <a:rect b="b" l="l" r="r" t="t"/>
            <a:pathLst>
              <a:path extrusionOk="0" h="21600" w="21600">
                <a:moveTo>
                  <a:pt x="0" y="13314"/>
                </a:moveTo>
                <a:lnTo>
                  <a:pt x="4255" y="21599"/>
                </a:lnTo>
                <a:lnTo>
                  <a:pt x="14874" y="21600"/>
                </a:lnTo>
                <a:lnTo>
                  <a:pt x="21600" y="15126"/>
                </a:lnTo>
                <a:lnTo>
                  <a:pt x="13832" y="0"/>
                </a:lnTo>
                <a:lnTo>
                  <a:pt x="0" y="1331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4500562" y="4905375"/>
            <a:ext cx="13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7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400050"/>
            <a:ext cx="8001000" cy="159305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idx="1" type="subTitle"/>
          </p:nvPr>
        </p:nvSpPr>
        <p:spPr>
          <a:xfrm>
            <a:off x="1905000" y="2171700"/>
            <a:ext cx="53340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9" name="Google Shape;129;p23"/>
          <p:cNvSpPr txBox="1"/>
          <p:nvPr>
            <p:ph type="ctrTitle"/>
          </p:nvPr>
        </p:nvSpPr>
        <p:spPr>
          <a:xfrm>
            <a:off x="685800" y="800100"/>
            <a:ext cx="7772400" cy="108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4000"/>
              <a:buFont typeface="Open Sans"/>
              <a:buNone/>
              <a:defRPr b="0" sz="40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0" name="Google Shape;130;p23"/>
          <p:cNvSpPr txBox="1"/>
          <p:nvPr>
            <p:ph idx="2" type="subTitle"/>
          </p:nvPr>
        </p:nvSpPr>
        <p:spPr>
          <a:xfrm>
            <a:off x="1524000" y="3543300"/>
            <a:ext cx="60198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1" name="Google Shape;131;p23"/>
          <p:cNvSpPr txBox="1"/>
          <p:nvPr>
            <p:ph idx="3" type="subTitle"/>
          </p:nvPr>
        </p:nvSpPr>
        <p:spPr>
          <a:xfrm>
            <a:off x="2133600" y="3028950"/>
            <a:ext cx="4876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37" name="Google Shape;137;p24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Centered">
  <p:cSld name="TITLE_AND_BODY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6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8" name="Google Shape;148;p26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7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55" name="Google Shape;155;p28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8"/>
          <p:cNvSpPr txBox="1"/>
          <p:nvPr>
            <p:ph idx="2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65" name="Google Shape;16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6" name="Google Shape;16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Centered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type="title"/>
          </p:nvPr>
        </p:nvSpPr>
        <p:spPr>
          <a:xfrm>
            <a:off x="457200" y="1714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 i="0" sz="4000" u="none" cap="none" strike="noStrike">
                <a:solidFill>
                  <a:srgbClr val="005EF6"/>
                </a:solidFill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32"/>
          <p:cNvSpPr txBox="1"/>
          <p:nvPr>
            <p:ph idx="1" type="body"/>
          </p:nvPr>
        </p:nvSpPr>
        <p:spPr>
          <a:xfrm>
            <a:off x="457200" y="1143000"/>
            <a:ext cx="82296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82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 i="0" sz="3200" u="none" cap="none" strike="noStrike">
                <a:solidFill>
                  <a:schemeClr val="dk1"/>
                </a:solidFill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▪"/>
              <a:defRPr i="0" sz="2800" u="none" cap="none" strike="noStrike">
                <a:solidFill>
                  <a:schemeClr val="dk1"/>
                </a:solidFill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o"/>
              <a:defRPr i="0" sz="2400" u="none" cap="none" strike="noStrike">
                <a:solidFill>
                  <a:schemeClr val="dk1"/>
                </a:solidFill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32"/>
          <p:cNvSpPr txBox="1"/>
          <p:nvPr>
            <p:ph idx="11" type="ftr"/>
          </p:nvPr>
        </p:nvSpPr>
        <p:spPr>
          <a:xfrm>
            <a:off x="457200" y="491490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4" name="Google Shape;174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5" name="Google Shape;17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8" name="Google Shape;17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3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1" name="Google Shape;181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2" name="Google Shape;18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4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6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85" name="Google Shape;185;p36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86" name="Google Shape;186;p36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p36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5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7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0" name="Google Shape;190;p37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91" name="Google Shape;191;p37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2" name="Google Shape;192;p37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6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5" name="Google Shape;195;p38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96" name="Google Shape;196;p38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7" name="Google Shape;197;p38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7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0" name="Google Shape;200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1" name="Google Shape;20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-Azure">
  <p:cSld name="Title &amp; Bullets-Azure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0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Kanit Medium"/>
              <a:buNone/>
              <a:defRPr sz="2600">
                <a:solidFill>
                  <a:srgbClr val="000000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9pPr>
          </a:lstStyle>
          <a:p/>
        </p:txBody>
      </p:sp>
      <p:sp>
        <p:nvSpPr>
          <p:cNvPr id="204" name="Google Shape;204;p40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700"/>
              <a:buFont typeface="Kanit"/>
              <a:buNone/>
              <a:defRPr sz="1700">
                <a:solidFill>
                  <a:srgbClr val="929292"/>
                </a:solidFill>
                <a:latin typeface="Kanit"/>
                <a:ea typeface="Kanit"/>
                <a:cs typeface="Kanit"/>
                <a:sym typeface="Kanit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205" name="Google Shape;205;p40"/>
          <p:cNvSpPr txBox="1"/>
          <p:nvPr>
            <p:ph idx="2" type="body"/>
          </p:nvPr>
        </p:nvSpPr>
        <p:spPr>
          <a:xfrm>
            <a:off x="1253765" y="1591353"/>
            <a:ext cx="66366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47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1pPr>
            <a:lvl2pPr indent="-247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2pPr>
            <a:lvl3pPr indent="-2476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3pPr>
            <a:lvl4pPr indent="-24765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4pPr>
            <a:lvl5pPr indent="-24765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pic>
        <p:nvPicPr>
          <p:cNvPr descr="Image" id="206" name="Google Shape;206;p40"/>
          <p:cNvPicPr preferRelativeResize="0"/>
          <p:nvPr/>
        </p:nvPicPr>
        <p:blipFill rotWithShape="1">
          <a:blip r:embed="rId2">
            <a:alphaModFix amt="31640"/>
          </a:blip>
          <a:srcRect b="63719" l="43029" r="0" t="0"/>
          <a:stretch/>
        </p:blipFill>
        <p:spPr>
          <a:xfrm>
            <a:off x="-31956" y="3564209"/>
            <a:ext cx="2188254" cy="1609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7" name="Google Shape;207;p40"/>
          <p:cNvPicPr preferRelativeResize="0"/>
          <p:nvPr/>
        </p:nvPicPr>
        <p:blipFill rotWithShape="1">
          <a:blip r:embed="rId3">
            <a:alphaModFix/>
          </a:blip>
          <a:srcRect b="65321" l="43181" r="0" t="3970"/>
          <a:stretch/>
        </p:blipFill>
        <p:spPr>
          <a:xfrm>
            <a:off x="-5287" y="3953961"/>
            <a:ext cx="1984825" cy="1209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8" name="Google Shape;208;p40"/>
          <p:cNvPicPr preferRelativeResize="0"/>
          <p:nvPr/>
        </p:nvPicPr>
        <p:blipFill rotWithShape="1">
          <a:blip r:embed="rId4">
            <a:alphaModFix amt="26710"/>
          </a:blip>
          <a:srcRect b="0" l="8583" r="20770" t="24590"/>
          <a:stretch/>
        </p:blipFill>
        <p:spPr>
          <a:xfrm rot="2106625">
            <a:off x="5075670" y="-731840"/>
            <a:ext cx="4951553" cy="3616671"/>
          </a:xfrm>
          <a:custGeom>
            <a:rect b="b" l="l" r="r" t="t"/>
            <a:pathLst>
              <a:path extrusionOk="0" h="21600" w="21600">
                <a:moveTo>
                  <a:pt x="0" y="13314"/>
                </a:moveTo>
                <a:lnTo>
                  <a:pt x="4255" y="21599"/>
                </a:lnTo>
                <a:lnTo>
                  <a:pt x="14874" y="21600"/>
                </a:lnTo>
                <a:lnTo>
                  <a:pt x="21600" y="15126"/>
                </a:lnTo>
                <a:lnTo>
                  <a:pt x="13832" y="0"/>
                </a:lnTo>
                <a:lnTo>
                  <a:pt x="0" y="1331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09" name="Google Shape;209;p40"/>
          <p:cNvSpPr txBox="1"/>
          <p:nvPr>
            <p:ph idx="12" type="sldNum"/>
          </p:nvPr>
        </p:nvSpPr>
        <p:spPr>
          <a:xfrm>
            <a:off x="4500562" y="4905375"/>
            <a:ext cx="13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7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8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2" name="Google Shape;212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" name="Google Shape;21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42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18" name="Google Shape;218;p42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9" name="Google Shape;219;p42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20" name="Google Shape;220;p42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/>
          <p:nvPr>
            <p:ph idx="2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30.xml"/><Relationship Id="rId22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8.xml"/><Relationship Id="rId6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 Light"/>
              <a:buNone/>
              <a:defRPr sz="3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 Light"/>
              <a:buChar char="●"/>
              <a:defRPr sz="3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○"/>
              <a:defRPr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■"/>
              <a:defRPr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●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○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■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●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○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■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0"/>
            <a:ext cx="4572000" cy="228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Natural Language Processing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4572000" y="0"/>
            <a:ext cx="4572000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</a:rPr>
              <a:t>Word Vectors - GloVe</a:t>
            </a:r>
            <a:endParaRPr sz="1100">
              <a:solidFill>
                <a:srgbClr val="005EF6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6096000" y="4972050"/>
            <a:ext cx="3048000" cy="17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6172200" y="4972050"/>
            <a:ext cx="2590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Chaklam Silpasuwanchai</a:t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Asian Institute of Technology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55975" y="4459800"/>
            <a:ext cx="408975" cy="4089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 Light"/>
              <a:buNone/>
              <a:defRPr sz="3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 Light"/>
              <a:buChar char="●"/>
              <a:defRPr sz="3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○"/>
              <a:defRPr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■"/>
              <a:defRPr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●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○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■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●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○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■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6" name="Google Shape;116;p22"/>
          <p:cNvSpPr/>
          <p:nvPr/>
        </p:nvSpPr>
        <p:spPr>
          <a:xfrm>
            <a:off x="0" y="0"/>
            <a:ext cx="4572000" cy="228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Natural Language Processing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22"/>
          <p:cNvSpPr/>
          <p:nvPr/>
        </p:nvSpPr>
        <p:spPr>
          <a:xfrm>
            <a:off x="4572000" y="0"/>
            <a:ext cx="4572000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</a:rPr>
              <a:t>Course Administration</a:t>
            </a:r>
            <a:endParaRPr sz="1100">
              <a:solidFill>
                <a:srgbClr val="005EF6"/>
              </a:solidFill>
            </a:endParaRPr>
          </a:p>
        </p:txBody>
      </p:sp>
      <p:sp>
        <p:nvSpPr>
          <p:cNvPr id="118" name="Google Shape;118;p22"/>
          <p:cNvSpPr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6096000" y="4972050"/>
            <a:ext cx="3048000" cy="17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22"/>
          <p:cNvSpPr txBox="1"/>
          <p:nvPr/>
        </p:nvSpPr>
        <p:spPr>
          <a:xfrm>
            <a:off x="6172200" y="4972050"/>
            <a:ext cx="2590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Chaklam Silpasuwanchai</a:t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Asian Institute of Technology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55975" y="4459800"/>
            <a:ext cx="408975" cy="4089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rxiv.org/pdf/1301.3781.pdf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0.gif"/><Relationship Id="rId6" Type="http://schemas.openxmlformats.org/officeDocument/2006/relationships/image" Target="../media/image1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rxiv.org/pdf/1301.3781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clanthology.org/D14-1162.pdf" TargetMode="External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clanthology.org/D14-1162.pdf" TargetMode="External"/><Relationship Id="rId4" Type="http://schemas.openxmlformats.org/officeDocument/2006/relationships/image" Target="../media/image17.png"/><Relationship Id="rId5" Type="http://schemas.openxmlformats.org/officeDocument/2006/relationships/hyperlink" Target="https://towardsdatascience.com/light-on-math-ml-intuitive-guide-to-understanding-glove-embeddings-b13b4f19c010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hyperlink" Target="https://papers.nips.cc/paper/7368-on-the-dimensionality-of-word-embedding.pdf" TargetMode="External"/><Relationship Id="rId10" Type="http://schemas.openxmlformats.org/officeDocument/2006/relationships/hyperlink" Target="https://transacl.org/ojs/index.php/tacl/article/viewFile/1346/320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eb.stanford.edu/~jurafsky/slp3/6.pdf" TargetMode="External"/><Relationship Id="rId4" Type="http://schemas.openxmlformats.org/officeDocument/2006/relationships/hyperlink" Target="http://papers.nips.cc/paper/5021-distributed-representations-of-words-and-phrases-and-their-compositionality.pdf" TargetMode="External"/><Relationship Id="rId9" Type="http://schemas.openxmlformats.org/officeDocument/2006/relationships/hyperlink" Target="http://aclweb.org/anthology/Q16-1028" TargetMode="External"/><Relationship Id="rId5" Type="http://schemas.openxmlformats.org/officeDocument/2006/relationships/hyperlink" Target="http://nlp.stanford.edu/pubs/glove.pdf" TargetMode="External"/><Relationship Id="rId6" Type="http://schemas.openxmlformats.org/officeDocument/2006/relationships/hyperlink" Target="https://cnbc.cmu.edu/~plaut/papers/pdf/RohdeGonnermanPlautSUB-CogSci.COALS.pdf" TargetMode="External"/><Relationship Id="rId7" Type="http://schemas.openxmlformats.org/officeDocument/2006/relationships/hyperlink" Target="http://www.aclweb.org/anthology/Q15-1016" TargetMode="External"/><Relationship Id="rId8" Type="http://schemas.openxmlformats.org/officeDocument/2006/relationships/hyperlink" Target="http://www.aclweb.org/anthology/D15-1036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15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cs.technion.ac.il/~gabr/resources/data/wordsim353/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Relationship Id="rId4" Type="http://schemas.openxmlformats.org/officeDocument/2006/relationships/hyperlink" Target="https://proceedings.neurips.cc/paper/2013/file/9aa42b31882ec039965f3c4923ce901b-Paper.pd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Word Vectors - GloVe</a:t>
            </a:r>
            <a:endParaRPr sz="3900"/>
          </a:p>
        </p:txBody>
      </p:sp>
      <p:sp>
        <p:nvSpPr>
          <p:cNvPr id="226" name="Google Shape;226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Natural Language Processing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Co-occurrence matrix: Example</a:t>
            </a:r>
            <a:endParaRPr sz="2600"/>
          </a:p>
        </p:txBody>
      </p:sp>
      <p:sp>
        <p:nvSpPr>
          <p:cNvPr id="289" name="Google Shape;289;p52"/>
          <p:cNvSpPr txBox="1"/>
          <p:nvPr>
            <p:ph idx="1" type="body"/>
          </p:nvPr>
        </p:nvSpPr>
        <p:spPr>
          <a:xfrm>
            <a:off x="228600" y="1085850"/>
            <a:ext cx="8763000" cy="3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Example:  </a:t>
            </a:r>
            <a:r>
              <a:rPr lang="en" sz="1500"/>
              <a:t>Window length 1 (more common: 5-10)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Example corpus: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“I like deep learning”</a:t>
            </a:r>
            <a:endParaRPr i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“I like NLP”</a:t>
            </a:r>
            <a:endParaRPr i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“I enjoy flying”</a:t>
            </a:r>
            <a:endParaRPr i="1" sz="1500"/>
          </a:p>
        </p:txBody>
      </p:sp>
      <p:pic>
        <p:nvPicPr>
          <p:cNvPr id="290" name="Google Shape;2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500" y="1962025"/>
            <a:ext cx="5080625" cy="24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Co-occurrence matrix: Problem</a:t>
            </a:r>
            <a:endParaRPr sz="2600"/>
          </a:p>
        </p:txBody>
      </p:sp>
      <p:sp>
        <p:nvSpPr>
          <p:cNvPr id="296" name="Google Shape;296;p53"/>
          <p:cNvSpPr txBox="1"/>
          <p:nvPr>
            <p:ph idx="1" type="body"/>
          </p:nvPr>
        </p:nvSpPr>
        <p:spPr>
          <a:xfrm>
            <a:off x="228600" y="1695450"/>
            <a:ext cx="8763000" cy="1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Simple count co-</a:t>
            </a:r>
            <a:r>
              <a:rPr lang="en" sz="1500"/>
              <a:t>occurrence</a:t>
            </a:r>
            <a:r>
              <a:rPr lang="en" sz="1500"/>
              <a:t> vectors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Very high dimensional: require a lot of storage</a:t>
            </a:r>
            <a:endParaRPr sz="1500"/>
          </a:p>
        </p:txBody>
      </p:sp>
      <p:sp>
        <p:nvSpPr>
          <p:cNvPr id="297" name="Google Shape;297;p53"/>
          <p:cNvSpPr txBox="1"/>
          <p:nvPr/>
        </p:nvSpPr>
        <p:spPr>
          <a:xfrm>
            <a:off x="227055" y="2681321"/>
            <a:ext cx="8925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●"/>
            </a:pPr>
            <a:r>
              <a:rPr lang="en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Solution:  </a:t>
            </a:r>
            <a:r>
              <a:rPr lang="en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Low dimensional vectors</a:t>
            </a:r>
            <a:endParaRPr sz="15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Idea:  store only the “most” important information in a fixed, small number of dimensions, i.e., a dense vector</a:t>
            </a:r>
            <a:endParaRPr sz="15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○"/>
            </a:pPr>
            <a:r>
              <a:rPr lang="en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Usually 25-1000 dimensions, similar to word2vec</a:t>
            </a:r>
            <a:endParaRPr sz="15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○"/>
            </a:pPr>
            <a:r>
              <a:rPr lang="en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How to reduce the dimensionality?</a:t>
            </a:r>
            <a:endParaRPr sz="15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Co-occurrence matrix: SVD [Rhode et al. CogSci 2005]</a:t>
            </a:r>
            <a:endParaRPr sz="2400"/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228600" y="1085850"/>
            <a:ext cx="8763000" cy="3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Use SVD!  (Basically PCA).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Singular Value Decomposition of co-occurrence matrix X</a:t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reduced matrix is                                    </a:t>
            </a:r>
            <a:br>
              <a:rPr lang="en" sz="1500"/>
            </a:br>
            <a:r>
              <a:rPr lang="en" sz="1500"/>
              <a:t>where k is the dimension you want</a:t>
            </a:r>
            <a:endParaRPr sz="1500"/>
          </a:p>
        </p:txBody>
      </p:sp>
      <p:sp>
        <p:nvSpPr>
          <p:cNvPr id="304" name="Google Shape;304;p54"/>
          <p:cNvSpPr txBox="1"/>
          <p:nvPr/>
        </p:nvSpPr>
        <p:spPr>
          <a:xfrm>
            <a:off x="228600" y="4489650"/>
            <a:ext cx="813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 Light"/>
                <a:ea typeface="Open Sans Light"/>
                <a:cs typeface="Open Sans Light"/>
                <a:sym typeface="Open Sans Light"/>
              </a:rPr>
              <a:t>An Improved Model of Semantic Similarity Based on Lexical Co-Occurrence, Rhode et al. 2005, </a:t>
            </a:r>
            <a:r>
              <a:rPr lang="en" sz="10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/>
              </a:rPr>
              <a:t>https://arxiv.org/pdf/1301.3781.pdf</a:t>
            </a:r>
            <a:r>
              <a:rPr lang="en" sz="100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05" name="Google Shape;30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9500" y="2852767"/>
            <a:ext cx="2891800" cy="155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4"/>
          <p:cNvSpPr txBox="1"/>
          <p:nvPr/>
        </p:nvSpPr>
        <p:spPr>
          <a:xfrm>
            <a:off x="5824150" y="3424325"/>
            <a:ext cx="180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Image source: askpython.com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\tilde{\mathbf X}=\mathbf U_k\mathbf \Sigma_k; \mathbf{U}_k \in \mathbb{R}^{m \times k}, \mathbf{\Sigma}_k \in \mathbb{R}^{k \times k}, \tilde{\mathbf X} \in \mathbb{R}^{m \times k}" id="307" name="Google Shape;30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8725" y="2394400"/>
            <a:ext cx="4195656" cy="239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X} = \mathbf{U\Sigma V^{\top}}" id="308" name="Google Shape;308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4151" y="1914475"/>
            <a:ext cx="1382500" cy="23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Co-occurrence matrix: Hacks to X</a:t>
            </a:r>
            <a:r>
              <a:rPr lang="en" sz="3400"/>
              <a:t> </a:t>
            </a:r>
            <a:r>
              <a:rPr lang="en" sz="2400"/>
              <a:t>[Rhode et al. CogSci 2005]</a:t>
            </a:r>
            <a:endParaRPr sz="3400"/>
          </a:p>
        </p:txBody>
      </p:sp>
      <p:sp>
        <p:nvSpPr>
          <p:cNvPr id="314" name="Google Shape;314;p55"/>
          <p:cNvSpPr txBox="1"/>
          <p:nvPr>
            <p:ph idx="1" type="body"/>
          </p:nvPr>
        </p:nvSpPr>
        <p:spPr>
          <a:xfrm>
            <a:off x="228600" y="1543050"/>
            <a:ext cx="8763000" cy="13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Rhode et al. 2005 found that running an SVD on raw counts doesn’t work well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Scaling the counts</a:t>
            </a:r>
            <a:r>
              <a:rPr lang="en" sz="1500"/>
              <a:t> in the cells can help a lot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Problem:  frequent words (the, he, has) have too much impact</a:t>
            </a:r>
            <a:endParaRPr sz="1500"/>
          </a:p>
        </p:txBody>
      </p:sp>
      <p:sp>
        <p:nvSpPr>
          <p:cNvPr id="315" name="Google Shape;315;p55"/>
          <p:cNvSpPr txBox="1"/>
          <p:nvPr/>
        </p:nvSpPr>
        <p:spPr>
          <a:xfrm>
            <a:off x="228600" y="2277025"/>
            <a:ext cx="8178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○"/>
            </a:pPr>
            <a:r>
              <a:rPr lang="en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Fixes:  </a:t>
            </a:r>
            <a:endParaRPr sz="15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■"/>
            </a:pPr>
            <a:r>
              <a:rPr lang="en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Log the frequencies</a:t>
            </a:r>
            <a:endParaRPr sz="15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■"/>
            </a:pPr>
            <a:r>
              <a:rPr lang="en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min(X, t), with t = 100 for example</a:t>
            </a:r>
            <a:endParaRPr sz="15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■"/>
            </a:pPr>
            <a:r>
              <a:rPr lang="en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Ignore these words</a:t>
            </a:r>
            <a:endParaRPr sz="15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■"/>
            </a:pPr>
            <a:r>
              <a:rPr lang="en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Ramped windows that count closer words more than further away words</a:t>
            </a:r>
            <a:endParaRPr sz="15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■"/>
            </a:pPr>
            <a:r>
              <a:rPr lang="en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 Pearson correlations instead of counts, then set negative values to 0</a:t>
            </a:r>
            <a:endParaRPr sz="15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16" name="Google Shape;316;p55"/>
          <p:cNvSpPr txBox="1"/>
          <p:nvPr/>
        </p:nvSpPr>
        <p:spPr>
          <a:xfrm>
            <a:off x="228600" y="4489650"/>
            <a:ext cx="813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 Light"/>
                <a:ea typeface="Open Sans Light"/>
                <a:cs typeface="Open Sans Light"/>
                <a:sym typeface="Open Sans Light"/>
              </a:rPr>
              <a:t>An Improved Model of Semantic Similarity Based on Lexical Co-Occurrence, Rhode et al. 2005, </a:t>
            </a:r>
            <a:r>
              <a:rPr lang="en" sz="10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/>
              </a:rPr>
              <a:t>https://arxiv.org/pdf/1301.3781.pdf</a:t>
            </a:r>
            <a:r>
              <a:rPr lang="en" sz="100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Co-occurrence matrix: Rhode results</a:t>
            </a:r>
            <a:endParaRPr sz="2600"/>
          </a:p>
        </p:txBody>
      </p:sp>
      <p:sp>
        <p:nvSpPr>
          <p:cNvPr id="322" name="Google Shape;322;p56"/>
          <p:cNvSpPr txBox="1"/>
          <p:nvPr>
            <p:ph idx="1" type="body"/>
          </p:nvPr>
        </p:nvSpPr>
        <p:spPr>
          <a:xfrm>
            <a:off x="228600" y="1085850"/>
            <a:ext cx="8763000" cy="3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Interesting semantic patterns emerge in the scaled vectors</a:t>
            </a:r>
            <a:endParaRPr sz="1500"/>
          </a:p>
        </p:txBody>
      </p:sp>
      <p:pic>
        <p:nvPicPr>
          <p:cNvPr id="323" name="Google Shape;3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600" y="1648391"/>
            <a:ext cx="3087600" cy="28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GloVe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Towards GloVe: Count based vs. Prediction-based</a:t>
            </a:r>
            <a:endParaRPr sz="2600"/>
          </a:p>
        </p:txBody>
      </p:sp>
      <p:sp>
        <p:nvSpPr>
          <p:cNvPr id="334" name="Google Shape;334;p58"/>
          <p:cNvSpPr txBox="1"/>
          <p:nvPr>
            <p:ph idx="1" type="body"/>
          </p:nvPr>
        </p:nvSpPr>
        <p:spPr>
          <a:xfrm>
            <a:off x="228600" y="1085850"/>
            <a:ext cx="4072200" cy="3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Count-Based (e.g., co-</a:t>
            </a:r>
            <a:r>
              <a:rPr b="1" lang="en" sz="1500"/>
              <a:t>occurrence</a:t>
            </a:r>
            <a:r>
              <a:rPr b="1" lang="en" sz="1500"/>
              <a:t>)</a:t>
            </a:r>
            <a:br>
              <a:rPr b="1" lang="en" sz="1500"/>
            </a:br>
            <a:br>
              <a:rPr b="1" lang="en" sz="1500"/>
            </a:br>
            <a:r>
              <a:rPr b="1" lang="en" sz="1500"/>
              <a:t>Good</a:t>
            </a:r>
            <a:r>
              <a:rPr lang="en" sz="1500"/>
              <a:t>: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Fast-training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Efficient usage of statistics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Bad</a:t>
            </a:r>
            <a:r>
              <a:rPr lang="en" sz="1500"/>
              <a:t>: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Scale badly to frequent words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Use mainly to capture word similarity</a:t>
            </a:r>
            <a:endParaRPr sz="1500"/>
          </a:p>
        </p:txBody>
      </p:sp>
      <p:sp>
        <p:nvSpPr>
          <p:cNvPr id="335" name="Google Shape;335;p58"/>
          <p:cNvSpPr txBox="1"/>
          <p:nvPr>
            <p:ph idx="1" type="body"/>
          </p:nvPr>
        </p:nvSpPr>
        <p:spPr>
          <a:xfrm>
            <a:off x="4468900" y="1085850"/>
            <a:ext cx="4242600" cy="3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Prediction-Based (e.g., word2vec)</a:t>
            </a:r>
            <a:br>
              <a:rPr b="1" lang="en" sz="1500"/>
            </a:b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Good</a:t>
            </a:r>
            <a:r>
              <a:rPr lang="en" sz="1500"/>
              <a:t>: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Transfer to better classification performances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Capture complex patterns beyond word similarity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Bad</a:t>
            </a:r>
            <a:endParaRPr b="1"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Inefficient usage of statistics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Slow training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36" name="Google Shape;336;p58"/>
          <p:cNvSpPr txBox="1"/>
          <p:nvPr/>
        </p:nvSpPr>
        <p:spPr>
          <a:xfrm>
            <a:off x="-25" y="4181800"/>
            <a:ext cx="914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Idea: Can we combine the best of both worlds? </a:t>
            </a:r>
            <a:endParaRPr sz="15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GloVe [Pennington et al., EMNLP 2014]</a:t>
            </a:r>
            <a:endParaRPr sz="2600"/>
          </a:p>
        </p:txBody>
      </p:sp>
      <p:sp>
        <p:nvSpPr>
          <p:cNvPr id="342" name="Google Shape;342;p59"/>
          <p:cNvSpPr txBox="1"/>
          <p:nvPr>
            <p:ph idx="1" type="body"/>
          </p:nvPr>
        </p:nvSpPr>
        <p:spPr>
          <a:xfrm>
            <a:off x="228600" y="1085850"/>
            <a:ext cx="8657700" cy="3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Pennington et al. (2014) are aware that there are problems with </a:t>
            </a:r>
            <a:r>
              <a:rPr b="1" lang="en" sz="1500"/>
              <a:t>raw counts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They found that </a:t>
            </a:r>
            <a:r>
              <a:rPr b="1" lang="en" sz="1500"/>
              <a:t>ratios of co-</a:t>
            </a:r>
            <a:r>
              <a:rPr b="1" lang="en" sz="1500"/>
              <a:t>occurrence</a:t>
            </a:r>
            <a:r>
              <a:rPr b="1" lang="en" sz="1500"/>
              <a:t> </a:t>
            </a:r>
            <a:r>
              <a:rPr b="1" lang="en" sz="1500"/>
              <a:t>probabilities</a:t>
            </a:r>
            <a:r>
              <a:rPr lang="en" sz="1500"/>
              <a:t> can encode meaning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E.g., understand relationships between ice and steam, using probe word k</a:t>
            </a:r>
            <a:endParaRPr sz="1500"/>
          </a:p>
        </p:txBody>
      </p:sp>
      <p:sp>
        <p:nvSpPr>
          <p:cNvPr id="343" name="Google Shape;343;p59"/>
          <p:cNvSpPr txBox="1"/>
          <p:nvPr/>
        </p:nvSpPr>
        <p:spPr>
          <a:xfrm>
            <a:off x="205050" y="4496950"/>
            <a:ext cx="888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GloVe: Global Vectors for Word Representation, Pennington et al. 2014, </a:t>
            </a:r>
            <a:r>
              <a:rPr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https://aclanthology.org/D14-1162.pdf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4" name="Google Shape;34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062" y="2463688"/>
            <a:ext cx="6904774" cy="137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GloVe</a:t>
            </a:r>
            <a:endParaRPr sz="2600"/>
          </a:p>
        </p:txBody>
      </p:sp>
      <p:sp>
        <p:nvSpPr>
          <p:cNvPr id="350" name="Google Shape;350;p60"/>
          <p:cNvSpPr txBox="1"/>
          <p:nvPr>
            <p:ph idx="1" type="body"/>
          </p:nvPr>
        </p:nvSpPr>
        <p:spPr>
          <a:xfrm>
            <a:off x="228600" y="1085850"/>
            <a:ext cx="8657700" cy="3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Statistics are scalar; turning it into a loss function is not a simple task.  Through some bits of math, the authors find that the statistics can be expressed into the following (</a:t>
            </a:r>
            <a:r>
              <a:rPr i="1" lang="en" sz="1500" u="sng">
                <a:solidFill>
                  <a:schemeClr val="hlink"/>
                </a:solidFill>
                <a:hlinkClick r:id="rId3"/>
              </a:rPr>
              <a:t>Chaky walk through the paper</a:t>
            </a:r>
            <a:r>
              <a:rPr lang="en" sz="1500"/>
              <a:t>) 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i="1" lang="en" sz="1500"/>
              <a:t>f</a:t>
            </a:r>
            <a:r>
              <a:rPr lang="en" sz="1500"/>
              <a:t>  is just some capping function for frequent items or rare occurrences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i="1" lang="en" sz="1500"/>
              <a:t>b</a:t>
            </a:r>
            <a:r>
              <a:rPr baseline="-25000" i="1" lang="en" sz="1500"/>
              <a:t>i</a:t>
            </a:r>
            <a:r>
              <a:rPr lang="en" sz="1500"/>
              <a:t> and </a:t>
            </a:r>
            <a:r>
              <a:rPr i="1" lang="en" sz="1500"/>
              <a:t>b</a:t>
            </a:r>
            <a:r>
              <a:rPr baseline="-25000" i="1" lang="en" sz="1500"/>
              <a:t>j</a:t>
            </a:r>
            <a:r>
              <a:rPr lang="en" sz="1500"/>
              <a:t> are just some bias terms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Fast training, scalable to large corpus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Good performance, even with small corpus and small vectors</a:t>
            </a:r>
            <a:endParaRPr sz="1500"/>
          </a:p>
        </p:txBody>
      </p:sp>
      <p:pic>
        <p:nvPicPr>
          <p:cNvPr id="351" name="Google Shape;35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7650" y="1985800"/>
            <a:ext cx="4119601" cy="8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0"/>
          <p:cNvSpPr txBox="1"/>
          <p:nvPr/>
        </p:nvSpPr>
        <p:spPr>
          <a:xfrm>
            <a:off x="208200" y="4374125"/>
            <a:ext cx="824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 Light"/>
                <a:ea typeface="Open Sans Light"/>
                <a:cs typeface="Open Sans Light"/>
                <a:sym typeface="Open Sans Light"/>
              </a:rPr>
              <a:t>Read </a:t>
            </a:r>
            <a:r>
              <a:rPr lang="en" sz="10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5"/>
              </a:rPr>
              <a:t>https://towardsdatascience.com/light-on-math-ml-intuitive-guide-to-understanding-glove-embeddings-b13b4f19c010</a:t>
            </a:r>
            <a:r>
              <a:rPr lang="en" sz="1000">
                <a:latin typeface="Open Sans Light"/>
                <a:ea typeface="Open Sans Light"/>
                <a:cs typeface="Open Sans Light"/>
                <a:sym typeface="Open Sans Light"/>
              </a:rPr>
              <a:t> further if you are interested in easier version of the math derivation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GloVe results</a:t>
            </a:r>
            <a:endParaRPr sz="2600"/>
          </a:p>
        </p:txBody>
      </p:sp>
      <p:sp>
        <p:nvSpPr>
          <p:cNvPr id="358" name="Google Shape;358;p61"/>
          <p:cNvSpPr txBox="1"/>
          <p:nvPr>
            <p:ph idx="1" type="body"/>
          </p:nvPr>
        </p:nvSpPr>
        <p:spPr>
          <a:xfrm>
            <a:off x="3515188" y="885347"/>
            <a:ext cx="22347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Nearests words to frog</a:t>
            </a:r>
            <a:endParaRPr sz="1500"/>
          </a:p>
        </p:txBody>
      </p:sp>
      <p:pic>
        <p:nvPicPr>
          <p:cNvPr id="359" name="Google Shape;35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662" y="1382103"/>
            <a:ext cx="3965775" cy="35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Suggested Readings</a:t>
            </a:r>
            <a:endParaRPr sz="2600"/>
          </a:p>
        </p:txBody>
      </p:sp>
      <p:sp>
        <p:nvSpPr>
          <p:cNvPr id="232" name="Google Shape;232;p44"/>
          <p:cNvSpPr txBox="1"/>
          <p:nvPr>
            <p:ph idx="1" type="body"/>
          </p:nvPr>
        </p:nvSpPr>
        <p:spPr>
          <a:xfrm>
            <a:off x="228600" y="1276350"/>
            <a:ext cx="8763000" cy="3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https://web.stanford.edu/~jurafsky/slp3/6.pdf</a:t>
            </a:r>
            <a:r>
              <a:rPr lang="en" sz="1500"/>
              <a:t> (vector semantics and embeddings)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Distributed Representations of Words and Phrases and their Compositionality</a:t>
            </a:r>
            <a:r>
              <a:rPr lang="en" sz="1500"/>
              <a:t> (negative sampling paper)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GloVe: Global Vectors for Word Representation</a:t>
            </a:r>
            <a:r>
              <a:rPr lang="en" sz="1500"/>
              <a:t> (original GloVe paper)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6"/>
              </a:rPr>
              <a:t>Co-occurrence matrix</a:t>
            </a:r>
            <a:r>
              <a:rPr lang="en" sz="1500"/>
              <a:t> (hacks to co-occurrence matrix)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7"/>
              </a:rPr>
              <a:t>Improving Distributional Similarity with Lessons Learned from Word Embeddings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8"/>
              </a:rPr>
              <a:t>Evaluation methods for unsupervised word embeddings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9"/>
              </a:rPr>
              <a:t>A Latent Variable Model Approach to PMI-based Word Embeddings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10"/>
              </a:rPr>
              <a:t>Linear Algebraic Structure of Word Senses, with Applications to Polysemy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11"/>
              </a:rPr>
              <a:t>On the Dimensionality of Word Embedding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Vectors Evaluation</a:t>
            </a:r>
            <a:endParaRPr sz="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Word vectors evaluation</a:t>
            </a:r>
            <a:endParaRPr sz="2600"/>
          </a:p>
        </p:txBody>
      </p:sp>
      <p:sp>
        <p:nvSpPr>
          <p:cNvPr id="370" name="Google Shape;370;p6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Intrinsic</a:t>
            </a:r>
            <a:endParaRPr b="1"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Evaluation on a specific/intermediate subtask (e.g., analogies)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Fast to compute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Not clear whether it will improve real task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Extrinsic</a:t>
            </a:r>
            <a:endParaRPr b="1"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Evaluate on real task (e.g., </a:t>
            </a:r>
            <a:r>
              <a:rPr lang="en" sz="1500"/>
              <a:t>question</a:t>
            </a:r>
            <a:r>
              <a:rPr lang="en" sz="1500"/>
              <a:t> answering)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Can take long time</a:t>
            </a:r>
            <a:endParaRPr sz="1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Word vectors evaluation</a:t>
            </a:r>
            <a:endParaRPr sz="2600"/>
          </a:p>
        </p:txBody>
      </p:sp>
      <p:sp>
        <p:nvSpPr>
          <p:cNvPr id="376" name="Google Shape;376;p64"/>
          <p:cNvSpPr txBox="1"/>
          <p:nvPr>
            <p:ph idx="1" type="body"/>
          </p:nvPr>
        </p:nvSpPr>
        <p:spPr>
          <a:xfrm>
            <a:off x="228600" y="933450"/>
            <a:ext cx="86136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Intrinsic</a:t>
            </a:r>
            <a:endParaRPr b="1"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Evaluate word vectors by how well they capture intuitive </a:t>
            </a:r>
            <a:r>
              <a:rPr b="1" lang="en" sz="1400"/>
              <a:t>semantic</a:t>
            </a:r>
            <a:r>
              <a:rPr lang="en" sz="1400"/>
              <a:t> (meaning) and </a:t>
            </a:r>
            <a:r>
              <a:rPr b="1" lang="en" sz="1400"/>
              <a:t>syntactic</a:t>
            </a:r>
            <a:r>
              <a:rPr lang="en" sz="1400"/>
              <a:t> (grammar) analogy questions.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Analogy task consists of questions like, “</a:t>
            </a:r>
            <a:r>
              <a:rPr i="1" lang="en" sz="1400"/>
              <a:t>a </a:t>
            </a:r>
            <a:r>
              <a:rPr lang="en" sz="1400"/>
              <a:t>is to </a:t>
            </a:r>
            <a:r>
              <a:rPr i="1" lang="en" sz="1400"/>
              <a:t>b </a:t>
            </a:r>
            <a:r>
              <a:rPr lang="en" sz="1400"/>
              <a:t>as </a:t>
            </a:r>
            <a:r>
              <a:rPr i="1" lang="en" sz="1400"/>
              <a:t>c </a:t>
            </a:r>
            <a:r>
              <a:rPr lang="en" sz="1400"/>
              <a:t>is to ?” 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The </a:t>
            </a:r>
            <a:r>
              <a:rPr b="1" lang="en" sz="1400"/>
              <a:t>semantic</a:t>
            </a:r>
            <a:r>
              <a:rPr lang="en" sz="1400"/>
              <a:t> questions are typically analogies about people or places, like “</a:t>
            </a:r>
            <a:r>
              <a:rPr i="1" lang="en" sz="1400"/>
              <a:t>Athens is to Greece as Berlin is to ?</a:t>
            </a:r>
            <a:r>
              <a:rPr lang="en" sz="1400"/>
              <a:t>”. 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The </a:t>
            </a:r>
            <a:r>
              <a:rPr b="1" lang="en" sz="1400"/>
              <a:t>syntactic</a:t>
            </a:r>
            <a:r>
              <a:rPr lang="en" sz="1400"/>
              <a:t> questions are typically analogies about verb tenses or forms of adjectives, for example “</a:t>
            </a:r>
            <a:r>
              <a:rPr i="1" lang="en" sz="1400"/>
              <a:t>dance is to dancing as fly is to ?</a:t>
            </a:r>
            <a:r>
              <a:rPr lang="en" sz="1400"/>
              <a:t>”.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To correctly answer the question, the model should uniquely identify the missing term, with only an exact correspondence counted as a correct match. 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The question is answered by finding the word </a:t>
            </a:r>
            <a:r>
              <a:rPr i="1" lang="en" sz="1400"/>
              <a:t>d </a:t>
            </a:r>
            <a:r>
              <a:rPr lang="en" sz="1400"/>
              <a:t>whose representation </a:t>
            </a:r>
            <a:r>
              <a:rPr i="1" lang="en" sz="1400"/>
              <a:t>x</a:t>
            </a:r>
            <a:r>
              <a:rPr baseline="-25000" i="1" lang="en" sz="1400"/>
              <a:t>d</a:t>
            </a:r>
            <a:r>
              <a:rPr lang="en" sz="1400"/>
              <a:t> is closest to </a:t>
            </a:r>
            <a:r>
              <a:rPr i="1" lang="en" sz="1400"/>
              <a:t>x</a:t>
            </a:r>
            <a:r>
              <a:rPr baseline="-25000" i="1" lang="en" sz="1400"/>
              <a:t>b</a:t>
            </a:r>
            <a:r>
              <a:rPr lang="en" sz="1400"/>
              <a:t> − </a:t>
            </a:r>
            <a:r>
              <a:rPr i="1" lang="en" sz="1400"/>
              <a:t>x</a:t>
            </a:r>
            <a:r>
              <a:rPr baseline="-25000" i="1" lang="en" sz="1400"/>
              <a:t>a</a:t>
            </a:r>
            <a:r>
              <a:rPr lang="en" sz="1400"/>
              <a:t> + </a:t>
            </a:r>
            <a:r>
              <a:rPr i="1" lang="en" sz="1400"/>
              <a:t>x</a:t>
            </a:r>
            <a:r>
              <a:rPr baseline="-25000" i="1" lang="en" sz="1400"/>
              <a:t>c</a:t>
            </a:r>
            <a:r>
              <a:rPr lang="en" sz="1400"/>
              <a:t> according to this:</a:t>
            </a:r>
            <a:endParaRPr sz="1400"/>
          </a:p>
        </p:txBody>
      </p:sp>
      <p:pic>
        <p:nvPicPr>
          <p:cNvPr id="377" name="Google Shape;377;p64"/>
          <p:cNvPicPr preferRelativeResize="0"/>
          <p:nvPr/>
        </p:nvPicPr>
        <p:blipFill rotWithShape="1">
          <a:blip r:embed="rId3">
            <a:alphaModFix/>
          </a:blip>
          <a:srcRect b="0" l="0" r="50017" t="0"/>
          <a:stretch/>
        </p:blipFill>
        <p:spPr>
          <a:xfrm>
            <a:off x="2298500" y="4032625"/>
            <a:ext cx="2331249" cy="70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 = \operatornamewithlimits{argmin}_i \frac{(\mathbf{x}_b -  \mathbf{x}_a + \mathbf{x}_c)^\top \mathbf{x}_i }{||\mathbf{x}_b -  \mathbf{x}_a + \mathbf{x}_c)||}" id="378" name="Google Shape;37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750" y="4053623"/>
            <a:ext cx="2635049" cy="5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GloVe e</a:t>
            </a:r>
            <a:r>
              <a:rPr lang="en" sz="2600"/>
              <a:t>valuation</a:t>
            </a:r>
            <a:endParaRPr sz="2600"/>
          </a:p>
        </p:txBody>
      </p:sp>
      <p:pic>
        <p:nvPicPr>
          <p:cNvPr id="384" name="Google Shape;38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75" y="1169438"/>
            <a:ext cx="2927675" cy="35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9225" y="1370138"/>
            <a:ext cx="5028875" cy="312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GloVe</a:t>
            </a:r>
            <a:r>
              <a:rPr lang="en" sz="2600"/>
              <a:t> evaluation</a:t>
            </a:r>
            <a:endParaRPr sz="2600"/>
          </a:p>
        </p:txBody>
      </p:sp>
      <p:pic>
        <p:nvPicPr>
          <p:cNvPr id="391" name="Google Shape;3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4800"/>
            <a:ext cx="8839199" cy="262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GloVe</a:t>
            </a:r>
            <a:r>
              <a:rPr lang="en" sz="2600"/>
              <a:t> evaluation</a:t>
            </a:r>
            <a:endParaRPr sz="2600"/>
          </a:p>
        </p:txBody>
      </p:sp>
      <p:pic>
        <p:nvPicPr>
          <p:cNvPr id="397" name="Google Shape;39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988" y="1047600"/>
            <a:ext cx="7484024" cy="35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Another intrinsic word </a:t>
            </a:r>
            <a:r>
              <a:rPr lang="en" sz="2600"/>
              <a:t>evaluation</a:t>
            </a:r>
            <a:endParaRPr sz="2600"/>
          </a:p>
        </p:txBody>
      </p:sp>
      <p:sp>
        <p:nvSpPr>
          <p:cNvPr id="403" name="Google Shape;403;p68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Correlation with </a:t>
            </a:r>
            <a:r>
              <a:rPr b="1" lang="en" sz="1500"/>
              <a:t>human judgements</a:t>
            </a:r>
            <a:endParaRPr b="1"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Example dataset: </a:t>
            </a:r>
            <a:r>
              <a:rPr b="1" lang="en" sz="1500"/>
              <a:t>WordSim353</a:t>
            </a:r>
            <a:r>
              <a:rPr lang="en" sz="1500"/>
              <a:t>: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http://www.cs.technion.ac.il/~gabr/resources/data/wordsim353/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404" name="Google Shape;40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1711" y="1963625"/>
            <a:ext cx="2996150" cy="25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9625" y="2014638"/>
            <a:ext cx="3804100" cy="24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Ex</a:t>
            </a:r>
            <a:r>
              <a:rPr lang="en" sz="2600"/>
              <a:t>trinsic word evaluation</a:t>
            </a:r>
            <a:endParaRPr sz="2600"/>
          </a:p>
        </p:txBody>
      </p:sp>
      <p:sp>
        <p:nvSpPr>
          <p:cNvPr id="411" name="Google Shape;411;p69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Directly see whether these word vectors improve accuracy in any NLP tasks.  For example, here is the task called </a:t>
            </a:r>
            <a:r>
              <a:rPr b="1" lang="en" sz="1500"/>
              <a:t>named </a:t>
            </a:r>
            <a:r>
              <a:rPr b="1" lang="en" sz="1500"/>
              <a:t>entity</a:t>
            </a:r>
            <a:r>
              <a:rPr b="1" lang="en" sz="1500"/>
              <a:t> recognition</a:t>
            </a:r>
            <a:r>
              <a:rPr lang="en" sz="1500"/>
              <a:t>: identifying person, organization, or location.</a:t>
            </a:r>
            <a:endParaRPr sz="1500"/>
          </a:p>
        </p:txBody>
      </p:sp>
      <p:pic>
        <p:nvPicPr>
          <p:cNvPr id="412" name="Google Shape;41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975" y="1935125"/>
            <a:ext cx="3216350" cy="23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9"/>
          <p:cNvSpPr txBox="1"/>
          <p:nvPr/>
        </p:nvSpPr>
        <p:spPr>
          <a:xfrm>
            <a:off x="1252700" y="1935125"/>
            <a:ext cx="26475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Note: </a:t>
            </a:r>
            <a:r>
              <a:rPr lang="en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CoNLL-2003 English benchmark dataset for NER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is a collection of documents from Reuters newswire articles, annotated with four entity types: person, location, organization, and miscellaneous.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Summary</a:t>
            </a:r>
            <a:endParaRPr sz="2600"/>
          </a:p>
        </p:txBody>
      </p:sp>
      <p:sp>
        <p:nvSpPr>
          <p:cNvPr id="419" name="Google Shape;419;p70"/>
          <p:cNvSpPr txBox="1"/>
          <p:nvPr>
            <p:ph idx="1" type="body"/>
          </p:nvPr>
        </p:nvSpPr>
        <p:spPr>
          <a:xfrm>
            <a:off x="228600" y="971550"/>
            <a:ext cx="8763000" cy="37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Negative sampling</a:t>
            </a:r>
            <a:r>
              <a:rPr lang="en" sz="1500"/>
              <a:t> is much better than the naive softmax approach.    (It is not only used in NLP, e.g., FaceNet).  There remains </a:t>
            </a:r>
            <a:r>
              <a:rPr b="1" lang="en" sz="1500"/>
              <a:t>three big limitations</a:t>
            </a:r>
            <a:r>
              <a:rPr lang="en" sz="1500"/>
              <a:t> of word2vec: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Local windows</a:t>
            </a:r>
            <a:r>
              <a:rPr lang="en" sz="1500"/>
              <a:t>  (use co-</a:t>
            </a:r>
            <a:r>
              <a:rPr lang="en" sz="1500"/>
              <a:t>occurrence</a:t>
            </a:r>
            <a:r>
              <a:rPr lang="en" sz="1500"/>
              <a:t> statistics in GloVe)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Out-of-vocabulary</a:t>
            </a:r>
            <a:r>
              <a:rPr lang="en" sz="1500"/>
              <a:t>  (FastText using character-based embedding)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Not sure about its contextual meanings</a:t>
            </a:r>
            <a:r>
              <a:rPr lang="en" sz="1500"/>
              <a:t> (ELMo)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Using </a:t>
            </a:r>
            <a:r>
              <a:rPr b="1" lang="en" sz="1500"/>
              <a:t>window-based co-occurrence statistics</a:t>
            </a:r>
            <a:r>
              <a:rPr lang="en" sz="1500"/>
              <a:t> can help encode meanings but can suffer from high dimensionality; addressed by SVD but not sure whether anything important is lost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GloVe</a:t>
            </a:r>
            <a:r>
              <a:rPr lang="en" sz="1500"/>
              <a:t> combines best of count-based vectors and prediction-based vectors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Two types of evaluation: </a:t>
            </a:r>
            <a:r>
              <a:rPr b="1" lang="en" sz="1500"/>
              <a:t>intrinsic</a:t>
            </a:r>
            <a:r>
              <a:rPr lang="en" sz="1500"/>
              <a:t> and </a:t>
            </a:r>
            <a:r>
              <a:rPr b="1" lang="en" sz="1500"/>
              <a:t>extrinsic</a:t>
            </a:r>
            <a:r>
              <a:rPr lang="en" sz="1500"/>
              <a:t>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haven’t yet discussed about </a:t>
            </a:r>
            <a:r>
              <a:rPr b="1" lang="en" sz="1500"/>
              <a:t>FastText</a:t>
            </a:r>
            <a:r>
              <a:rPr lang="en" sz="1500"/>
              <a:t> (character-based embedding) and </a:t>
            </a:r>
            <a:r>
              <a:rPr b="1" lang="en" sz="1500"/>
              <a:t>ELMo</a:t>
            </a:r>
            <a:r>
              <a:rPr lang="en" sz="1500"/>
              <a:t> (context).    Coming later!  We will probably cover RNNs first, since you need to understand those first.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Big picture of NLP</a:t>
            </a:r>
            <a:endParaRPr sz="2600"/>
          </a:p>
        </p:txBody>
      </p:sp>
      <p:sp>
        <p:nvSpPr>
          <p:cNvPr id="238" name="Google Shape;238;p45"/>
          <p:cNvSpPr txBox="1"/>
          <p:nvPr>
            <p:ph idx="1" type="body"/>
          </p:nvPr>
        </p:nvSpPr>
        <p:spPr>
          <a:xfrm>
            <a:off x="228600" y="1009650"/>
            <a:ext cx="85551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FF"/>
                </a:solidFill>
              </a:rPr>
              <a:t>Tokenization</a:t>
            </a:r>
            <a:r>
              <a:rPr lang="en" sz="1500"/>
              <a:t>    -&gt; Numericalization (vocabs) -&gt; </a:t>
            </a:r>
            <a:r>
              <a:rPr lang="en" sz="1500">
                <a:solidFill>
                  <a:srgbClr val="9900FF"/>
                </a:solidFill>
              </a:rPr>
              <a:t>Embeddings</a:t>
            </a:r>
            <a:r>
              <a:rPr lang="en" sz="1500"/>
              <a:t> -&gt;      </a:t>
            </a:r>
            <a:r>
              <a:rPr lang="en" sz="1500">
                <a:solidFill>
                  <a:srgbClr val="38761D"/>
                </a:solidFill>
              </a:rPr>
              <a:t>Modeling</a:t>
            </a:r>
            <a:r>
              <a:rPr lang="en" sz="1500"/>
              <a:t>     -&gt;       Inference</a:t>
            </a:r>
            <a:endParaRPr sz="1500"/>
          </a:p>
        </p:txBody>
      </p:sp>
      <p:sp>
        <p:nvSpPr>
          <p:cNvPr id="239" name="Google Shape;239;p45"/>
          <p:cNvSpPr txBox="1"/>
          <p:nvPr/>
        </p:nvSpPr>
        <p:spPr>
          <a:xfrm>
            <a:off x="432425" y="1400550"/>
            <a:ext cx="1382100" cy="1031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</a:pPr>
            <a:r>
              <a:rPr lang="en" sz="1100">
                <a:latin typeface="Open Sans Light"/>
                <a:ea typeface="Open Sans Light"/>
                <a:cs typeface="Open Sans Light"/>
                <a:sym typeface="Open Sans Light"/>
              </a:rPr>
              <a:t>Normal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</a:pPr>
            <a:r>
              <a:rPr lang="en" sz="1100">
                <a:latin typeface="Open Sans Light"/>
                <a:ea typeface="Open Sans Light"/>
                <a:cs typeface="Open Sans Light"/>
                <a:sym typeface="Open Sans Light"/>
              </a:rPr>
              <a:t>Byte-Pair Encoding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</a:pPr>
            <a:r>
              <a:rPr lang="en" sz="1100">
                <a:latin typeface="Open Sans Light"/>
                <a:ea typeface="Open Sans Light"/>
                <a:cs typeface="Open Sans Light"/>
                <a:sym typeface="Open Sans Light"/>
              </a:rPr>
              <a:t>WordPiece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</a:pPr>
            <a:r>
              <a:rPr lang="en" sz="1100">
                <a:latin typeface="Open Sans Light"/>
                <a:ea typeface="Open Sans Light"/>
                <a:cs typeface="Open Sans Light"/>
                <a:sym typeface="Open Sans Light"/>
              </a:rPr>
              <a:t>Unigram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0" name="Google Shape;240;p45"/>
          <p:cNvSpPr txBox="1"/>
          <p:nvPr/>
        </p:nvSpPr>
        <p:spPr>
          <a:xfrm>
            <a:off x="4403775" y="1400550"/>
            <a:ext cx="1382100" cy="17169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●"/>
            </a:pP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Word2Vec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●"/>
            </a:pP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GloVe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●"/>
            </a:pP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FastText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●"/>
            </a:pP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ElMo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●"/>
            </a:pP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BERT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●"/>
            </a:pP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And more BERT variants…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1" name="Google Shape;241;p45"/>
          <p:cNvSpPr txBox="1"/>
          <p:nvPr/>
        </p:nvSpPr>
        <p:spPr>
          <a:xfrm>
            <a:off x="6063400" y="1376091"/>
            <a:ext cx="2468400" cy="2690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●"/>
            </a:pP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Statistical / machine learning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●"/>
            </a:pP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Shallow neural networks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●"/>
            </a:pP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Deep learning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○"/>
            </a:pP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LSTM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○"/>
            </a:pP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CNN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○"/>
            </a:pP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LSTM with attention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●"/>
            </a:pP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Transformers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●"/>
            </a:pP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Large pre-trained models + Finetuning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●"/>
            </a:pP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Large pre-trained models + prompt-based learning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●"/>
            </a:pPr>
            <a:r>
              <a:rPr lang="en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Many more…!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2" name="Google Shape;242;p45"/>
          <p:cNvSpPr txBox="1"/>
          <p:nvPr>
            <p:ph idx="1" type="body"/>
          </p:nvPr>
        </p:nvSpPr>
        <p:spPr>
          <a:xfrm>
            <a:off x="432425" y="2776625"/>
            <a:ext cx="3855000" cy="2004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TOOLS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Industry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SpaCy</a:t>
            </a:r>
            <a:r>
              <a:rPr lang="en" sz="1000"/>
              <a:t> - most widely used - especially for NER, dependency parsing, pos tagging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Huggingface</a:t>
            </a:r>
            <a:r>
              <a:rPr lang="en" sz="1000"/>
              <a:t> - many pre-trained models usable right away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Research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PyTorch</a:t>
            </a:r>
            <a:r>
              <a:rPr lang="en" sz="1000"/>
              <a:t> - building blocks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Captum</a:t>
            </a:r>
            <a:r>
              <a:rPr lang="en" sz="1000"/>
              <a:t>,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Language Interpretability Tool</a:t>
            </a:r>
            <a:r>
              <a:rPr lang="en" sz="1000"/>
              <a:t>,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AllenNLP interpret</a:t>
            </a:r>
            <a:r>
              <a:rPr lang="en" sz="1000"/>
              <a:t> - must use explainable tool</a:t>
            </a:r>
            <a:endParaRPr sz="1000"/>
          </a:p>
        </p:txBody>
      </p:sp>
      <p:cxnSp>
        <p:nvCxnSpPr>
          <p:cNvPr id="243" name="Google Shape;243;p45"/>
          <p:cNvCxnSpPr/>
          <p:nvPr/>
        </p:nvCxnSpPr>
        <p:spPr>
          <a:xfrm>
            <a:off x="5208500" y="650050"/>
            <a:ext cx="0" cy="438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Big picture of NLP - Technique</a:t>
            </a:r>
            <a:endParaRPr sz="2600"/>
          </a:p>
        </p:txBody>
      </p:sp>
      <p:sp>
        <p:nvSpPr>
          <p:cNvPr id="249" name="Google Shape;249;p46"/>
          <p:cNvSpPr txBox="1"/>
          <p:nvPr>
            <p:ph idx="1" type="body"/>
          </p:nvPr>
        </p:nvSpPr>
        <p:spPr>
          <a:xfrm>
            <a:off x="228600" y="1009650"/>
            <a:ext cx="8555100" cy="3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Tokenization -&gt; Numericalization (vocabs) -&gt;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Embeddings</a:t>
            </a:r>
            <a:r>
              <a:rPr lang="en" sz="1500"/>
              <a:t> -&gt; Modeling -&gt; Inference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Sampling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Negative sampling </a:t>
            </a:r>
            <a:r>
              <a:rPr lang="en" sz="2600"/>
              <a:t>[Mikolov et al., NeuroIPS 2013]</a:t>
            </a:r>
            <a:endParaRPr sz="2600"/>
          </a:p>
        </p:txBody>
      </p:sp>
      <p:sp>
        <p:nvSpPr>
          <p:cNvPr id="260" name="Google Shape;260;p48"/>
          <p:cNvSpPr txBox="1"/>
          <p:nvPr>
            <p:ph idx="1" type="body"/>
          </p:nvPr>
        </p:nvSpPr>
        <p:spPr>
          <a:xfrm>
            <a:off x="228600" y="1085850"/>
            <a:ext cx="87630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normalization term is computationally expensive.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8"/>
          <p:cNvSpPr txBox="1"/>
          <p:nvPr>
            <p:ph idx="1" type="body"/>
          </p:nvPr>
        </p:nvSpPr>
        <p:spPr>
          <a:xfrm>
            <a:off x="228600" y="2609850"/>
            <a:ext cx="8763000" cy="19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Idea</a:t>
            </a:r>
            <a:r>
              <a:rPr lang="en" sz="1500"/>
              <a:t>: Instead of using all vocabularies, we can just pick some “negative” samples.  We just need to make the difference between positive and negative samples to be big.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descr="P(o|c) = \frac{\exp(\mathbf{u_o^\top v_c})}{\sum_{w=1}^{V} \exp(\mathbf{u_w^\top v_c})}" id="262" name="Google Shape;2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674" y="1698475"/>
            <a:ext cx="3192293" cy="7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8"/>
          <p:cNvSpPr txBox="1"/>
          <p:nvPr/>
        </p:nvSpPr>
        <p:spPr>
          <a:xfrm>
            <a:off x="228600" y="4355225"/>
            <a:ext cx="84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 Light"/>
                <a:ea typeface="Open Sans Light"/>
                <a:cs typeface="Open Sans Light"/>
                <a:sym typeface="Open Sans Light"/>
              </a:rPr>
              <a:t>Distributed Representations of Words and Phrases and their Compositionality</a:t>
            </a:r>
            <a:r>
              <a:rPr lang="en" sz="1100">
                <a:latin typeface="Open Sans Light"/>
                <a:ea typeface="Open Sans Light"/>
                <a:cs typeface="Open Sans Light"/>
                <a:sym typeface="Open Sans Light"/>
              </a:rPr>
              <a:t>, Mikolov et al., 2013, </a:t>
            </a:r>
            <a:r>
              <a:rPr lang="en" sz="11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4"/>
              </a:rPr>
              <a:t>https://proceedings.neurips.cc/paper/2013/file/9aa42b31882ec039965f3c4923ce901b-Paper.pdf</a:t>
            </a:r>
            <a:r>
              <a:rPr lang="en" sz="110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64" name="Google Shape;264;p48"/>
          <p:cNvSpPr/>
          <p:nvPr/>
        </p:nvSpPr>
        <p:spPr>
          <a:xfrm>
            <a:off x="6008150" y="2182181"/>
            <a:ext cx="776100" cy="213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5EF6"/>
              </a:solidFill>
            </a:endParaRPr>
          </a:p>
        </p:txBody>
      </p:sp>
      <p:sp>
        <p:nvSpPr>
          <p:cNvPr id="265" name="Google Shape;265;p48"/>
          <p:cNvSpPr txBox="1"/>
          <p:nvPr/>
        </p:nvSpPr>
        <p:spPr>
          <a:xfrm>
            <a:off x="6783800" y="2081081"/>
            <a:ext cx="117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Huge cost!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Negative sampling</a:t>
            </a:r>
            <a:endParaRPr sz="2600"/>
          </a:p>
        </p:txBody>
      </p:sp>
      <p:sp>
        <p:nvSpPr>
          <p:cNvPr id="271" name="Google Shape;271;p49"/>
          <p:cNvSpPr txBox="1"/>
          <p:nvPr>
            <p:ph idx="1" type="body"/>
          </p:nvPr>
        </p:nvSpPr>
        <p:spPr>
          <a:xfrm>
            <a:off x="228600" y="1085850"/>
            <a:ext cx="8763000" cy="36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draw </a:t>
            </a:r>
            <a:r>
              <a:rPr i="1" lang="en" sz="1500"/>
              <a:t>k </a:t>
            </a:r>
            <a:r>
              <a:rPr lang="en" sz="1500"/>
              <a:t>random negative samples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maximize the probability of real outside word appears, and minimize the probability that random words </a:t>
            </a:r>
            <a:r>
              <a:rPr lang="en" sz="1500"/>
              <a:t>appear</a:t>
            </a:r>
            <a:r>
              <a:rPr lang="en" sz="1500"/>
              <a:t> around the center word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Note: Since we are not normalizing, we use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sigmoid</a:t>
            </a:r>
            <a:r>
              <a:rPr lang="en" sz="1500"/>
              <a:t> instead to turn the dot product to probabilities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Negative sampling is a widely used technique in the deep learning field, not only NLP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descr="\mathbf{J}_{\text{neg-sample}}(\mathbf{v}_c, o, \mathbf{U}) = -\log(\sigma(\mathbf{u}_o^T\mathbf{v}_c)) - \sum_{k=1}^K\log(\sigma(-\mathbf{u}_k^T\mathbf{v}_c))" id="272" name="Google Shape;2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307" y="2419923"/>
            <a:ext cx="5217589" cy="6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Limitations of Word2vec</a:t>
            </a:r>
            <a:endParaRPr sz="2600"/>
          </a:p>
        </p:txBody>
      </p:sp>
      <p:sp>
        <p:nvSpPr>
          <p:cNvPr id="278" name="Google Shape;278;p50"/>
          <p:cNvSpPr txBox="1"/>
          <p:nvPr>
            <p:ph idx="1" type="body"/>
          </p:nvPr>
        </p:nvSpPr>
        <p:spPr>
          <a:xfrm>
            <a:off x="152400" y="933450"/>
            <a:ext cx="8763000" cy="3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Only look at local words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Does not utilize global co-</a:t>
            </a:r>
            <a:r>
              <a:rPr lang="en" sz="1500"/>
              <a:t>occurrence</a:t>
            </a:r>
            <a:r>
              <a:rPr lang="en" sz="1500"/>
              <a:t> statistics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Possible s</a:t>
            </a:r>
            <a:r>
              <a:rPr b="1" lang="en" sz="1500"/>
              <a:t>olution</a:t>
            </a:r>
            <a:r>
              <a:rPr lang="en" sz="1500"/>
              <a:t>:  use co-</a:t>
            </a:r>
            <a:r>
              <a:rPr lang="en" sz="1500"/>
              <a:t>occurrence</a:t>
            </a:r>
            <a:r>
              <a:rPr lang="en" sz="1500"/>
              <a:t> counts (GloVe)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Does not work well with out-of-vocabulary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Possible solution</a:t>
            </a:r>
            <a:r>
              <a:rPr lang="en" sz="1500"/>
              <a:t>: use character based or sub-words embedding (e.g., FastText)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Doubtful</a:t>
            </a:r>
            <a:r>
              <a:rPr lang="en" sz="1500"/>
              <a:t> whether contextual information was fully captured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Possible solution</a:t>
            </a:r>
            <a:endParaRPr b="1"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passed these trained embeddings through some LSTM, and get the resulting encodings as embeddings (ELMo)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Provide some different prediction tasks such as fill in the blanks or fill in next sentence, so that the model can capture better context (BERT)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Co-occurrence matrix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mer / Cambridg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eamer / Cambridg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